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8288000" cy="10287000"/>
  <p:notesSz cx="6858000" cy="9144000"/>
  <p:embeddedFontLst>
    <p:embeddedFont>
      <p:font typeface="Happiness Sans Bold" panose="02000800000000000000" pitchFamily="2" charset="-127"/>
      <p:bold r:id="rId31"/>
    </p:embeddedFont>
    <p:embeddedFont>
      <p:font typeface="Pretendard Bold" panose="02000503000000020004" pitchFamily="2" charset="-127"/>
      <p:bold r:id="rId32"/>
      <p:italic r:id="rId33"/>
    </p:embeddedFont>
    <p:embeddedFont>
      <p:font typeface="Pretendard ExtraBold" panose="02000503000000020004" pitchFamily="2" charset="-127"/>
      <p:bold r:id="rId34"/>
    </p:embeddedFont>
    <p:embeddedFont>
      <p:font typeface="Pretendard Light" panose="02000403000000020004" pitchFamily="2" charset="-127"/>
      <p:regular r:id="rId35"/>
    </p:embeddedFont>
    <p:embeddedFont>
      <p:font typeface="Pretendard Medium" panose="02000503000000020004" pitchFamily="2" charset="-127"/>
      <p:regular r:id="rId36"/>
      <p:bold r:id="rId37"/>
    </p:embeddedFont>
    <p:embeddedFont>
      <p:font typeface="Pretendard Regular" panose="02000503000000020004" pitchFamily="2" charset="-127"/>
      <p:regular r:id="rId38"/>
      <p:bold r:id="rId39"/>
    </p:embeddedFont>
    <p:embeddedFont>
      <p:font typeface="Pretendard SemiBold" panose="02000503000000020004" pitchFamily="2" charset="-127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 autoAdjust="0"/>
    <p:restoredTop sz="94621" autoAdjust="0"/>
  </p:normalViewPr>
  <p:slideViewPr>
    <p:cSldViewPr>
      <p:cViewPr varScale="1">
        <p:scale>
          <a:sx n="69" d="100"/>
          <a:sy n="69" d="100"/>
        </p:scale>
        <p:origin x="8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8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0"/>
            <a:ext cx="18288000" cy="952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0500"/>
            <a:ext cx="1854200" cy="185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3800" y="-190500"/>
            <a:ext cx="1854200" cy="185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3800" y="7480300"/>
            <a:ext cx="1854200" cy="1854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8953500"/>
            <a:ext cx="762000" cy="762000"/>
          </a:xfrm>
          <a:prstGeom prst="rect">
            <a:avLst/>
          </a:prstGeom>
          <a:effectLst>
            <a:outerShdw blurRad="21685" dir="5400000">
              <a:srgbClr val="242424">
                <a:alpha val="3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8953500" y="9334500"/>
            <a:ext cx="254000" cy="7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9093200" y="9334500"/>
            <a:ext cx="254000" cy="76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20800" y="812800"/>
            <a:ext cx="42545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SWE3028-Fall-2024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0800" y="3403600"/>
            <a:ext cx="14528800" cy="2425700"/>
          </a:xfrm>
          <a:prstGeom prst="rect">
            <a:avLst/>
          </a:prstGeom>
          <a:effectLst>
            <a:outerShdw blurRad="246944" dist="47625" dir="2700000">
              <a:srgbClr val="FFFFFF">
                <a:alpha val="2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7500" b="1" i="0" u="none" strike="noStrike">
                <a:solidFill>
                  <a:srgbClr val="FFFFFF"/>
                </a:solidFill>
                <a:latin typeface="Pretendard Medium"/>
              </a:rPr>
              <a:t>NLP-based</a:t>
            </a:r>
          </a:p>
          <a:p>
            <a:pPr lvl="0" algn="l">
              <a:lnSpc>
                <a:spcPct val="95449"/>
              </a:lnSpc>
            </a:pPr>
            <a:r>
              <a:rPr lang="en-US" sz="7500" b="0" i="0" u="none" strike="noStrike">
                <a:solidFill>
                  <a:srgbClr val="FFFFFF"/>
                </a:solidFill>
                <a:latin typeface="Pretendard ExtraBold"/>
              </a:rPr>
              <a:t>Psychological Diagnostic Diary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1600" y="7708900"/>
            <a:ext cx="7150100" cy="76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1600" y="7708900"/>
            <a:ext cx="3340100" cy="762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576300" y="7912100"/>
            <a:ext cx="3695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100">
                <a:solidFill>
                  <a:srgbClr val="FFFFFF"/>
                </a:solidFill>
                <a:ea typeface="Pretendard Regular"/>
              </a:rPr>
              <a:t>김나영</a:t>
            </a:r>
            <a:r>
              <a:rPr lang="en-US" sz="2000" b="0" i="0" u="none" strike="noStrike" spc="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 spc="100">
                <a:solidFill>
                  <a:srgbClr val="FFFFFF"/>
                </a:solidFill>
                <a:ea typeface="Pretendard Regular"/>
              </a:rPr>
              <a:t>김예담</a:t>
            </a:r>
            <a:r>
              <a:rPr lang="en-US" sz="2000" b="0" i="0" u="none" strike="noStrike" spc="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 spc="100">
                <a:solidFill>
                  <a:srgbClr val="FFFFFF"/>
                </a:solidFill>
                <a:ea typeface="Pretendard Regular"/>
              </a:rPr>
              <a:t>박준현</a:t>
            </a:r>
            <a:r>
              <a:rPr lang="en-US" sz="2000" b="0" i="0" u="none" strike="noStrike" spc="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 spc="100">
                <a:solidFill>
                  <a:srgbClr val="FFFFFF"/>
                </a:solidFill>
                <a:ea typeface="Pretendard Regular"/>
              </a:rPr>
              <a:t>방기호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14000" y="7899400"/>
            <a:ext cx="3086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spc="100">
                <a:solidFill>
                  <a:srgbClr val="55855B"/>
                </a:solidFill>
                <a:ea typeface="Happiness Sans Bold"/>
              </a:rPr>
              <a:t>런닝머신</a:t>
            </a:r>
            <a:r>
              <a:rPr lang="en-US" sz="2200" b="0" i="0" u="none" strike="noStrike" spc="100">
                <a:solidFill>
                  <a:srgbClr val="55855B"/>
                </a:solidFill>
                <a:latin typeface="Happiness Sans Bold"/>
              </a:rPr>
              <a:t> </a:t>
            </a:r>
            <a:r>
              <a:rPr lang="ko-KR" sz="2200" b="0" i="0" u="none" strike="noStrike" spc="100">
                <a:solidFill>
                  <a:srgbClr val="55855B"/>
                </a:solidFill>
                <a:ea typeface="Happiness Sans Bold"/>
              </a:rPr>
              <a:t>팀</a:t>
            </a:r>
            <a:r>
              <a:rPr lang="en-US" sz="2200" b="0" i="0" u="none" strike="noStrike" spc="100">
                <a:solidFill>
                  <a:srgbClr val="55855B"/>
                </a:solidFill>
                <a:latin typeface="Happiness Sans Bold"/>
              </a:rPr>
              <a:t>(TEAM C)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7810500"/>
            <a:ext cx="68834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FFFFFF"/>
                </a:solidFill>
                <a:latin typeface="Pretendard SemiBold"/>
              </a:rPr>
              <a:t>Weekly Progress Meeting (1)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2147483647"/>
            <a:ext cx="2147483647" cy="2147483647"/>
            <a:chOff x="0" y="0"/>
            <a:chExt cx="0" cy="0"/>
          </a:xfrm>
        </p:grpSpPr>
      </p:grpSp>
      <p:sp>
        <p:nvSpPr>
          <p:cNvPr id="6" name="TextBox 6"/>
          <p:cNvSpPr txBox="1"/>
          <p:nvPr/>
        </p:nvSpPr>
        <p:spPr>
          <a:xfrm>
            <a:off x="3048000" y="2082800"/>
            <a:ext cx="12280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[CLS]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23300" y="3314700"/>
            <a:ext cx="11049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787900"/>
            <a:ext cx="17437100" cy="3644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-38100" y="4978400"/>
            <a:ext cx="18364200" cy="320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5. Dense layer: It selects the final emotion by transforming the vector from the 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[CLS]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token.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①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Linear Transformation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: transforms dimensions by applying weights and biases 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according to the number of emotion labels.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② 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Softmax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: The probability for each emotion class is calculated 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and predicted as the emotion with the highest probability value.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2000" y="711200"/>
            <a:ext cx="8470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01. Technical Background - KoBERT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1866900"/>
            <a:ext cx="10833100" cy="7302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937500" y="2260600"/>
            <a:ext cx="2413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5000" b="0" i="0" u="none" strike="noStrike">
                <a:solidFill>
                  <a:srgbClr val="000000">
                    <a:alpha val="85098"/>
                  </a:srgbClr>
                </a:solidFill>
                <a:latin typeface="Pretendard Bold"/>
              </a:rPr>
              <a:t>Why?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8FC91E9-C070-5F2B-3BAB-010C7267A3C2}"/>
              </a:ext>
            </a:extLst>
          </p:cNvPr>
          <p:cNvGrpSpPr/>
          <p:nvPr/>
        </p:nvGrpSpPr>
        <p:grpSpPr>
          <a:xfrm>
            <a:off x="3041650" y="3556000"/>
            <a:ext cx="12204700" cy="4940300"/>
            <a:chOff x="3048000" y="3657600"/>
            <a:chExt cx="12204700" cy="4940300"/>
          </a:xfrm>
        </p:grpSpPr>
        <p:sp>
          <p:nvSpPr>
            <p:cNvPr id="7" name="TextBox 7"/>
            <p:cNvSpPr txBox="1"/>
            <p:nvPr/>
          </p:nvSpPr>
          <p:spPr>
            <a:xfrm>
              <a:off x="3048000" y="3771900"/>
              <a:ext cx="12204700" cy="160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>
                  <a:solidFill>
                    <a:srgbClr val="000000">
                      <a:alpha val="85098"/>
                    </a:srgbClr>
                  </a:solidFill>
                  <a:latin typeface="Pretendard Bold"/>
                </a:rPr>
                <a:t>BERT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sz="3000" b="1" i="0" u="none" strike="noStrike">
                  <a:solidFill>
                    <a:srgbClr val="55855B">
                      <a:alpha val="85098"/>
                    </a:srgbClr>
                  </a:solidFill>
                  <a:latin typeface="Pretendard Regular"/>
                </a:rPr>
                <a:t>Bidirectional </a:t>
              </a:r>
              <a:r>
                <a:rPr lang="en-US" sz="3000" b="0" i="0" u="none" strike="noStrike">
                  <a:solidFill>
                    <a:srgbClr val="000000">
                      <a:alpha val="85098"/>
                    </a:srgbClr>
                  </a:solidFill>
                  <a:latin typeface="Pretendard Regular"/>
                </a:rPr>
                <a:t>to understand context 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>
                  <a:solidFill>
                    <a:srgbClr val="000000">
                      <a:alpha val="85098"/>
                    </a:srgbClr>
                  </a:solidFill>
                  <a:latin typeface="Pretendard Regular"/>
                </a:rPr>
                <a:t>back and forth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016500" y="6883400"/>
              <a:ext cx="8267700" cy="160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>
                  <a:solidFill>
                    <a:srgbClr val="000000">
                      <a:alpha val="85098"/>
                    </a:srgbClr>
                  </a:solidFill>
                  <a:latin typeface="Pretendard Bold"/>
                </a:rPr>
                <a:t>KoBERT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sz="3000" b="1" i="0" u="none" strike="noStrike">
                  <a:solidFill>
                    <a:srgbClr val="55855B">
                      <a:alpha val="85098"/>
                    </a:srgbClr>
                  </a:solidFill>
                  <a:latin typeface="Pretendard Regular"/>
                </a:rPr>
                <a:t>Optimized for Korean 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>
                  <a:solidFill>
                    <a:srgbClr val="000000">
                      <a:alpha val="85098"/>
                    </a:srgbClr>
                  </a:solidFill>
                  <a:latin typeface="Pretendard Regular"/>
                </a:rPr>
                <a:t>reflecting irregular language changes in Korean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3420CA7-A47E-2C07-A579-DFE1C4D04010}"/>
                </a:ext>
              </a:extLst>
            </p:cNvPr>
            <p:cNvGrpSpPr/>
            <p:nvPr/>
          </p:nvGrpSpPr>
          <p:grpSpPr>
            <a:xfrm>
              <a:off x="4787900" y="3657600"/>
              <a:ext cx="8724900" cy="4940300"/>
              <a:chOff x="4787900" y="3657600"/>
              <a:chExt cx="8724900" cy="4940300"/>
            </a:xfrm>
          </p:grpSpPr>
          <p:pic>
            <p:nvPicPr>
              <p:cNvPr id="9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4900" y="5651500"/>
                <a:ext cx="838200" cy="838200"/>
              </a:xfrm>
              <a:prstGeom prst="rect">
                <a:avLst/>
              </a:prstGeom>
            </p:spPr>
          </p:pic>
          <p:pic>
            <p:nvPicPr>
              <p:cNvPr id="10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7900" y="3657600"/>
                <a:ext cx="8724900" cy="1790700"/>
              </a:xfrm>
              <a:prstGeom prst="rect">
                <a:avLst/>
              </a:prstGeom>
            </p:spPr>
          </p:pic>
          <p:pic>
            <p:nvPicPr>
              <p:cNvPr id="11" name="Pictur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7900" y="6807200"/>
                <a:ext cx="8724900" cy="1790700"/>
              </a:xfrm>
              <a:prstGeom prst="rect">
                <a:avLst/>
              </a:prstGeom>
            </p:spPr>
          </p:pic>
        </p:grpSp>
      </p:grpSp>
      <p:sp>
        <p:nvSpPr>
          <p:cNvPr id="12" name="TextBox 12"/>
          <p:cNvSpPr txBox="1"/>
          <p:nvPr/>
        </p:nvSpPr>
        <p:spPr>
          <a:xfrm>
            <a:off x="762000" y="711200"/>
            <a:ext cx="8470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01. Technical Background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2100" y="8102600"/>
            <a:ext cx="12026900" cy="5727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0" y="8102600"/>
            <a:ext cx="12026900" cy="5727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00" y="8978900"/>
            <a:ext cx="16827500" cy="670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100" y="2387600"/>
            <a:ext cx="12026900" cy="5727700"/>
          </a:xfrm>
          <a:prstGeom prst="rect">
            <a:avLst/>
          </a:prstGeom>
        </p:spPr>
      </p:pic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1866900" y="1714500"/>
          <a:ext cx="13868400" cy="2374900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749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Week 2-3</a:t>
                      </a:r>
                      <a:endParaRPr lang="en-US" sz="110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Week 4-5</a:t>
                      </a:r>
                      <a:endParaRPr lang="en-US" sz="110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Week 6-7</a:t>
                      </a:r>
                      <a:endParaRPr lang="en-US" sz="110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Week 8-9</a:t>
                      </a:r>
                      <a:endParaRPr lang="en-US" sz="110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Week 10-11</a:t>
                      </a:r>
                      <a:endParaRPr lang="en-US" sz="110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Week 12-13</a:t>
                      </a:r>
                      <a:endParaRPr lang="en-US" sz="110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Week 14-15</a:t>
                      </a:r>
                      <a:endParaRPr lang="en-US" sz="110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92100" y="2387600"/>
            <a:ext cx="12026900" cy="5727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02100" y="1892300"/>
            <a:ext cx="7213600" cy="7124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0000" y="2552700"/>
            <a:ext cx="3289300" cy="685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-152400" y="2730500"/>
            <a:ext cx="6426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SemiBold"/>
              </a:rPr>
              <a:t>Topic Ideation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7700" y="3479800"/>
            <a:ext cx="4178300" cy="685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378200" y="3644900"/>
            <a:ext cx="6426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SemiBold"/>
              </a:rPr>
              <a:t>Data Collection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6900" y="4457700"/>
            <a:ext cx="6337300" cy="685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610100" y="4610100"/>
            <a:ext cx="6426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SemiBold"/>
              </a:rPr>
              <a:t>AI Model Design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02400" y="5422900"/>
            <a:ext cx="4178300" cy="685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02400" y="6451600"/>
            <a:ext cx="4178300" cy="685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0700" y="7277100"/>
            <a:ext cx="6337300" cy="685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343900" y="7416800"/>
            <a:ext cx="6426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SemiBold"/>
              </a:rPr>
              <a:t>UX/UI Design &amp; Implementation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77800" y="8102600"/>
            <a:ext cx="4178300" cy="685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1100" y="2387600"/>
            <a:ext cx="2654300" cy="6629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811000" y="8280400"/>
            <a:ext cx="6426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SemiBold"/>
              </a:rPr>
              <a:t>Beta Service &amp; FeedBack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22900" y="6616700"/>
            <a:ext cx="6426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SemiBold"/>
              </a:rPr>
              <a:t>Model &amp; Algorithm Implementation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422900" y="5600700"/>
            <a:ext cx="6426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SemiBold"/>
              </a:rPr>
              <a:t>Data PreProcessing</a:t>
            </a:r>
          </a:p>
        </p:txBody>
      </p:sp>
      <p:sp>
        <p:nvSpPr>
          <p:cNvPr id="29" name="TextBox 2">
            <a:extLst>
              <a:ext uri="{FF2B5EF4-FFF2-40B4-BE49-F238E27FC236}">
                <a16:creationId xmlns:a16="http://schemas.microsoft.com/office/drawing/2014/main" id="{2638E48D-94D8-0E74-2BD5-9D0678942258}"/>
              </a:ext>
            </a:extLst>
          </p:cNvPr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 dirty="0">
                <a:solidFill>
                  <a:srgbClr val="55855B"/>
                </a:solidFill>
                <a:latin typeface="Pretendard Bold"/>
              </a:rPr>
              <a:t>02. Progress – </a:t>
            </a:r>
            <a:r>
              <a:rPr lang="en-US" sz="3500" b="1" spc="100" dirty="0">
                <a:solidFill>
                  <a:srgbClr val="55855B"/>
                </a:solidFill>
                <a:latin typeface="Pretendard Bold"/>
              </a:rPr>
              <a:t>Expected Progress</a:t>
            </a:r>
            <a:endParaRPr lang="en-US" sz="3500" b="1" i="0" u="none" strike="noStrike" spc="100" dirty="0">
              <a:solidFill>
                <a:srgbClr val="55855B"/>
              </a:solidFill>
              <a:latin typeface="Pretendard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 dirty="0">
                <a:solidFill>
                  <a:srgbClr val="55855B"/>
                </a:solidFill>
                <a:latin typeface="Pretendard Bold"/>
              </a:rPr>
              <a:t>02. Progress - UX / UI Design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700" y="4445000"/>
            <a:ext cx="5588000" cy="4000500"/>
          </a:xfrm>
          <a:prstGeom prst="rect">
            <a:avLst/>
          </a:prstGeom>
          <a:effectLst>
            <a:outerShdw blurRad="159388" dist="61546" dir="2700000">
              <a:srgbClr val="000000">
                <a:alpha val="3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445000"/>
            <a:ext cx="8166100" cy="4000500"/>
          </a:xfrm>
          <a:prstGeom prst="rect">
            <a:avLst/>
          </a:prstGeom>
          <a:effectLst>
            <a:outerShdw blurRad="159388" dist="61546" dir="2700000">
              <a:srgbClr val="000000">
                <a:alpha val="3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0" y="2667000"/>
            <a:ext cx="3568700" cy="1130300"/>
          </a:xfrm>
          <a:prstGeom prst="rect">
            <a:avLst/>
          </a:prstGeom>
          <a:effectLst>
            <a:outerShdw blurRad="12624" dist="17321" dir="2700000">
              <a:srgbClr val="000000">
                <a:alpha val="3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3860800" y="2921000"/>
            <a:ext cx="32131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>
                <a:solidFill>
                  <a:srgbClr val="212121"/>
                </a:solidFill>
                <a:latin typeface="Pretendard SemiBold"/>
              </a:rPr>
              <a:t>Flow Chart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000" y="2667000"/>
            <a:ext cx="3568700" cy="1130300"/>
          </a:xfrm>
          <a:prstGeom prst="rect">
            <a:avLst/>
          </a:prstGeom>
          <a:effectLst>
            <a:outerShdw blurRad="12624" dist="17321" dir="2700000">
              <a:srgbClr val="000000">
                <a:alpha val="3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2496800" y="2921000"/>
            <a:ext cx="32131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>
                <a:solidFill>
                  <a:srgbClr val="212121"/>
                </a:solidFill>
                <a:latin typeface="Pretendard SemiBold"/>
              </a:rPr>
              <a:t>IA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02. Progress - UX / UI Design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8974B1A-3A9C-B852-82A5-4176A8E7C89B}"/>
              </a:ext>
            </a:extLst>
          </p:cNvPr>
          <p:cNvGrpSpPr/>
          <p:nvPr/>
        </p:nvGrpSpPr>
        <p:grpSpPr>
          <a:xfrm>
            <a:off x="3886200" y="1746250"/>
            <a:ext cx="11430000" cy="7632700"/>
            <a:chOff x="3886200" y="1905000"/>
            <a:chExt cx="11430000" cy="76327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6000" y="1905000"/>
              <a:ext cx="3568700" cy="1130300"/>
            </a:xfrm>
            <a:prstGeom prst="rect">
              <a:avLst/>
            </a:prstGeom>
            <a:effectLst>
              <a:outerShdw blurRad="12624" dist="17321" dir="2700000">
                <a:srgbClr val="000000">
                  <a:alpha val="30000"/>
                </a:srgbClr>
              </a:outerShdw>
            </a:effectLst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6200" y="3365500"/>
              <a:ext cx="4508500" cy="61722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000" y="3784600"/>
              <a:ext cx="6172200" cy="53340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230100" y="2006600"/>
              <a:ext cx="914400" cy="9144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99800" y="2463800"/>
              <a:ext cx="1054100" cy="8890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7543800" y="2159000"/>
              <a:ext cx="3213100" cy="673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800" b="0" i="0" u="none" strike="noStrike">
                  <a:solidFill>
                    <a:srgbClr val="212121"/>
                  </a:solidFill>
                  <a:latin typeface="Pretendard SemiBold"/>
                </a:rPr>
                <a:t>Wireframe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02. Progress - UX / UI Design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743200"/>
            <a:ext cx="7391400" cy="6616700"/>
          </a:xfrm>
          <a:prstGeom prst="rect">
            <a:avLst/>
          </a:prstGeom>
          <a:effectLst>
            <a:outerShdw blurRad="436382" dist="152756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480000">
            <a:off x="12801600" y="2959100"/>
            <a:ext cx="19050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60000">
            <a:off x="8128000" y="6197600"/>
            <a:ext cx="5613400" cy="152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62800" y="1747163"/>
            <a:ext cx="3962400" cy="711200"/>
          </a:xfrm>
          <a:prstGeom prst="rect">
            <a:avLst/>
          </a:prstGeom>
          <a:effectLst>
            <a:outerShdw blurRad="131703" dist="7620" dir="2700000">
              <a:srgbClr val="787878">
                <a:alpha val="20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400" dirty="0">
                <a:solidFill>
                  <a:srgbClr val="55855B"/>
                </a:solidFill>
                <a:latin typeface="Pretendard SemiBold"/>
              </a:rPr>
              <a:t>&lt;Main Page&gt;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41500" y="2692400"/>
            <a:ext cx="2667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595959"/>
                </a:solidFill>
                <a:latin typeface="Pretendard Medium"/>
              </a:rPr>
              <a:t>Navigation Bar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93800" y="6070600"/>
            <a:ext cx="350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595959"/>
                </a:solidFill>
                <a:latin typeface="Pretendard Medium"/>
              </a:rPr>
              <a:t>Button to Writing Page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02. Progress - UX / UI Design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3111500"/>
            <a:ext cx="7251700" cy="5270500"/>
          </a:xfrm>
          <a:prstGeom prst="rect">
            <a:avLst/>
          </a:prstGeom>
          <a:effectLst>
            <a:outerShdw blurRad="276019" dist="121488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300" y="3111500"/>
            <a:ext cx="7251700" cy="5270500"/>
          </a:xfrm>
          <a:prstGeom prst="rect">
            <a:avLst/>
          </a:prstGeom>
          <a:effectLst>
            <a:outerShdw blurRad="276019" dist="121488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62800" y="1752600"/>
            <a:ext cx="3962400" cy="711200"/>
          </a:xfrm>
          <a:prstGeom prst="rect">
            <a:avLst/>
          </a:prstGeom>
          <a:effectLst>
            <a:outerShdw blurRad="131703" dist="7620" dir="2700000">
              <a:srgbClr val="787878">
                <a:alpha val="20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400">
                <a:solidFill>
                  <a:srgbClr val="55855B"/>
                </a:solidFill>
                <a:latin typeface="Pretendard SemiBold"/>
              </a:rPr>
              <a:t>&lt;Writing Page&gt;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82800" y="8496300"/>
            <a:ext cx="6121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 spc="-300">
                <a:solidFill>
                  <a:srgbClr val="212121"/>
                </a:solidFill>
                <a:latin typeface="Pretendard Light"/>
              </a:rPr>
              <a:t>Create New Journal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83800" y="8394700"/>
            <a:ext cx="6121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 spc="-300">
                <a:solidFill>
                  <a:srgbClr val="212121"/>
                </a:solidFill>
                <a:latin typeface="Pretendard Light"/>
              </a:rPr>
              <a:t>Use Drafted Journal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02. Progress - UX / UI Design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3098800"/>
            <a:ext cx="7264400" cy="5270500"/>
          </a:xfrm>
          <a:prstGeom prst="rect">
            <a:avLst/>
          </a:prstGeom>
          <a:effectLst>
            <a:outerShdw blurRad="276242" dist="121537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300" y="3098800"/>
            <a:ext cx="7264400" cy="5270500"/>
          </a:xfrm>
          <a:prstGeom prst="rect">
            <a:avLst/>
          </a:prstGeom>
          <a:effectLst>
            <a:outerShdw blurRad="276242" dist="121537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62800" y="1752600"/>
            <a:ext cx="3962400" cy="711200"/>
          </a:xfrm>
          <a:prstGeom prst="rect">
            <a:avLst/>
          </a:prstGeom>
          <a:effectLst>
            <a:outerShdw blurRad="131703" dist="7620" dir="2700000">
              <a:srgbClr val="787878">
                <a:alpha val="20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400">
                <a:solidFill>
                  <a:srgbClr val="55855B"/>
                </a:solidFill>
                <a:latin typeface="Pretendard SemiBold"/>
              </a:rPr>
              <a:t>&lt;Analyzing Page&gt;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82800" y="8496300"/>
            <a:ext cx="6121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 spc="-300">
                <a:solidFill>
                  <a:srgbClr val="212121"/>
                </a:solidFill>
                <a:latin typeface="Pretendard Light"/>
              </a:rPr>
              <a:t>Choosing by Date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83800" y="8394700"/>
            <a:ext cx="6121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 spc="-300">
                <a:solidFill>
                  <a:srgbClr val="212121"/>
                </a:solidFill>
                <a:latin typeface="Pretendard Light"/>
              </a:rPr>
              <a:t>Choosing Manually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02. Progress - UX / UI Design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650" y="3054350"/>
            <a:ext cx="7378700" cy="5359400"/>
          </a:xfrm>
          <a:prstGeom prst="rect">
            <a:avLst/>
          </a:prstGeom>
          <a:effectLst>
            <a:outerShdw blurRad="285748" dist="123611" dir="2700000">
              <a:srgbClr val="000000">
                <a:alpha val="5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62800" y="1752600"/>
            <a:ext cx="3962400" cy="711200"/>
          </a:xfrm>
          <a:prstGeom prst="rect">
            <a:avLst/>
          </a:prstGeom>
          <a:effectLst>
            <a:outerShdw blurRad="131703" dist="7620" dir="2700000">
              <a:srgbClr val="787878">
                <a:alpha val="20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400">
                <a:solidFill>
                  <a:srgbClr val="55855B"/>
                </a:solidFill>
                <a:latin typeface="Pretendard SemiBold"/>
              </a:rPr>
              <a:t>&lt;Analyzing Page&gt;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02. Progress - Front-end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3505200"/>
            <a:ext cx="6692900" cy="1257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3700" y="3810000"/>
            <a:ext cx="5676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212121"/>
                </a:solidFill>
                <a:latin typeface="Pretendard SemiBold"/>
              </a:rPr>
              <a:t>Prepare a</a:t>
            </a:r>
            <a:r>
              <a:rPr lang="en-US" sz="3600" b="0" i="0" u="none" strike="noStrike" dirty="0">
                <a:solidFill>
                  <a:srgbClr val="55855B"/>
                </a:solidFill>
                <a:latin typeface="Pretendard SemiBold"/>
              </a:rPr>
              <a:t> Framework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5524500"/>
            <a:ext cx="6692900" cy="1257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38300" y="5835520"/>
            <a:ext cx="5676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212121"/>
                </a:solidFill>
                <a:latin typeface="Pretendard SemiBold"/>
              </a:rPr>
              <a:t>Implement</a:t>
            </a:r>
            <a:r>
              <a:rPr lang="en-US" sz="3600" b="0" i="0" u="none" strike="noStrike" dirty="0">
                <a:solidFill>
                  <a:srgbClr val="55855B"/>
                </a:solidFill>
                <a:latin typeface="Pretendard SemiBold"/>
              </a:rPr>
              <a:t> Several Pages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550" y="4838700"/>
            <a:ext cx="11049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4500" y="1346200"/>
            <a:ext cx="6172200" cy="3403600"/>
          </a:xfrm>
          <a:prstGeom prst="rect">
            <a:avLst/>
          </a:prstGeom>
          <a:effectLst>
            <a:outerShdw blurRad="115032" dist="52286" dir="2700000">
              <a:srgbClr val="000000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500" y="5143500"/>
            <a:ext cx="6172200" cy="3556000"/>
          </a:xfrm>
          <a:prstGeom prst="rect">
            <a:avLst/>
          </a:prstGeom>
          <a:effectLst>
            <a:outerShdw blurRad="125988" dist="82078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53300" y="1244600"/>
            <a:ext cx="37084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100">
                <a:solidFill>
                  <a:srgbClr val="55855B"/>
                </a:solidFill>
                <a:latin typeface="Pretendard Bold"/>
              </a:rPr>
              <a:t>CONTENTS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E0F8FF8-A7C6-82AF-169D-5603FF62228B}"/>
              </a:ext>
            </a:extLst>
          </p:cNvPr>
          <p:cNvGrpSpPr/>
          <p:nvPr/>
        </p:nvGrpSpPr>
        <p:grpSpPr>
          <a:xfrm>
            <a:off x="5689600" y="6362700"/>
            <a:ext cx="6908800" cy="889000"/>
            <a:chOff x="5689600" y="6667500"/>
            <a:chExt cx="6908800" cy="889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9600" y="6667500"/>
              <a:ext cx="6908800" cy="8890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9600" y="6667500"/>
              <a:ext cx="1130300" cy="88900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5753100" y="6842760"/>
              <a:ext cx="10033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FFFFFF"/>
                  </a:solidFill>
                  <a:latin typeface="Pretendard SemiBold"/>
                </a:rPr>
                <a:t>03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035800" y="6819900"/>
              <a:ext cx="4965700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3500" b="0" i="0" u="none" strike="noStrike" dirty="0">
                  <a:solidFill>
                    <a:srgbClr val="212121"/>
                  </a:solidFill>
                  <a:latin typeface="Pretendard SemiBold"/>
                </a:rPr>
                <a:t>Challenging Problem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A92D717-87A7-F3EB-484F-26D98406D52D}"/>
              </a:ext>
            </a:extLst>
          </p:cNvPr>
          <p:cNvGrpSpPr/>
          <p:nvPr/>
        </p:nvGrpSpPr>
        <p:grpSpPr>
          <a:xfrm>
            <a:off x="5689600" y="2832100"/>
            <a:ext cx="6908800" cy="889000"/>
            <a:chOff x="5689600" y="2743200"/>
            <a:chExt cx="6908800" cy="889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9600" y="2743200"/>
              <a:ext cx="6908800" cy="8890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9600" y="2743200"/>
              <a:ext cx="1130300" cy="889000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5753100" y="2908300"/>
              <a:ext cx="10033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FFFFFF"/>
                  </a:solidFill>
                  <a:latin typeface="Pretendard SemiBold"/>
                </a:rPr>
                <a:t>01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150100" y="2908300"/>
              <a:ext cx="4965700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3500" b="0" i="0" u="none" strike="noStrike" dirty="0">
                  <a:solidFill>
                    <a:srgbClr val="212121"/>
                  </a:solidFill>
                  <a:latin typeface="Pretendard SemiBold"/>
                </a:rPr>
                <a:t>Technical Background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D587E6C-C4CF-3F5E-10D3-FE2BA79C87C8}"/>
              </a:ext>
            </a:extLst>
          </p:cNvPr>
          <p:cNvGrpSpPr/>
          <p:nvPr/>
        </p:nvGrpSpPr>
        <p:grpSpPr>
          <a:xfrm>
            <a:off x="5689600" y="4337050"/>
            <a:ext cx="7340600" cy="1473200"/>
            <a:chOff x="5689600" y="4673600"/>
            <a:chExt cx="7340600" cy="147320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9600" y="4673600"/>
              <a:ext cx="6908800" cy="8890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9600" y="4673600"/>
              <a:ext cx="1130300" cy="8890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5753100" y="4838700"/>
              <a:ext cx="10033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>
                  <a:solidFill>
                    <a:srgbClr val="FFFFFF"/>
                  </a:solidFill>
                  <a:latin typeface="Pretendard SemiBold"/>
                </a:rPr>
                <a:t>02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556500" y="4826000"/>
              <a:ext cx="3911600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3500" b="0" i="0" u="none" strike="noStrike" dirty="0">
                  <a:solidFill>
                    <a:srgbClr val="212121"/>
                  </a:solidFill>
                  <a:latin typeface="Pretendard SemiBold"/>
                </a:rPr>
                <a:t>Progress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007100" y="5791200"/>
              <a:ext cx="7023100" cy="355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2000" b="0" i="0" u="none" strike="noStrike" dirty="0">
                  <a:solidFill>
                    <a:srgbClr val="787878"/>
                  </a:solidFill>
                  <a:ea typeface="Pretendard Light"/>
                </a:rPr>
                <a:t>⓵ UX/UI Design ⓶ Front-end  ⓷ AI ⓸ Back-end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08C8D26-585F-0A3C-2141-AEC6C44B7EAA}"/>
              </a:ext>
            </a:extLst>
          </p:cNvPr>
          <p:cNvGrpSpPr/>
          <p:nvPr/>
        </p:nvGrpSpPr>
        <p:grpSpPr>
          <a:xfrm>
            <a:off x="5689600" y="7804150"/>
            <a:ext cx="6908800" cy="889000"/>
            <a:chOff x="5689600" y="8166100"/>
            <a:chExt cx="6908800" cy="8890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9600" y="8166100"/>
              <a:ext cx="6908800" cy="88900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9600" y="8166100"/>
              <a:ext cx="1130300" cy="8890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5753100" y="8318500"/>
              <a:ext cx="10033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FFFFFF"/>
                  </a:solidFill>
                  <a:latin typeface="Pretendard SemiBold"/>
                </a:rPr>
                <a:t>04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035800" y="8318500"/>
              <a:ext cx="4965700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3500" b="0" i="0" u="none" strike="noStrike" dirty="0">
                  <a:solidFill>
                    <a:srgbClr val="212121"/>
                  </a:solidFill>
                  <a:latin typeface="Pretendard SemiBold"/>
                </a:rPr>
                <a:t>Plan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02. Progress - AI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8610600"/>
            <a:ext cx="5562600" cy="660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300" y="3213100"/>
            <a:ext cx="3949700" cy="2603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438900" y="3441700"/>
            <a:ext cx="9359900" cy="210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400" b="0" i="0" u="none" strike="noStrike">
                <a:solidFill>
                  <a:srgbClr val="000000">
                    <a:alpha val="85098"/>
                  </a:srgbClr>
                </a:solidFill>
                <a:latin typeface="Pretendard SemiBold"/>
              </a:rPr>
              <a:t>Wellness Conversation Script Dataset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From 16,000 </a:t>
            </a:r>
            <a:r>
              <a:rPr lang="en-US" sz="21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counsel data</a:t>
            </a:r>
            <a:r>
              <a:rPr lang="en-US" sz="21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received from Gangnam Severance, </a:t>
            </a:r>
          </a:p>
          <a:p>
            <a:pPr lvl="0" algn="ctr">
              <a:lnSpc>
                <a:spcPct val="116199"/>
              </a:lnSpc>
            </a:pPr>
            <a:r>
              <a:rPr lang="en-US" sz="21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5,232 user utterances</a:t>
            </a:r>
            <a:r>
              <a:rPr lang="en-US" sz="21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were extracted 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when the patient himself/herself visited the hospital.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2006600" y="6515100"/>
            <a:ext cx="142748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Depression / Sadness / Loneliness / Anger / Lethargy / Abnormal Emotional Control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Sense of Loss / Loss of Appetite / Increase in Appetite / Insomnia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Nervousness / Fatigue / Feeling of Guilt / Loss of Concentration 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Decrease in Confidence / Decline in Self-esteem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Feeling of Despair / Suicidal Impulse / Feeling of Insecurity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88000" y="8648700"/>
            <a:ext cx="71120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55855B">
                    <a:alpha val="85098"/>
                  </a:srgbClr>
                </a:solidFill>
                <a:latin typeface="Pretendard Bold"/>
              </a:rPr>
              <a:t>19 emotional labels in total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00" y="1701800"/>
            <a:ext cx="4800600" cy="1130300"/>
          </a:xfrm>
          <a:prstGeom prst="rect">
            <a:avLst/>
          </a:prstGeom>
          <a:effectLst>
            <a:outerShdw blurRad="12624" dist="17321" dir="2700000">
              <a:srgbClr val="000000">
                <a:alpha val="30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7124700" y="1955800"/>
            <a:ext cx="4038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 dirty="0">
                <a:solidFill>
                  <a:srgbClr val="212121"/>
                </a:solidFill>
                <a:latin typeface="Pretendard SemiBold"/>
              </a:rPr>
              <a:t>Data Collection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4216400"/>
            <a:ext cx="2209800" cy="3098800"/>
          </a:xfrm>
          <a:prstGeom prst="rect">
            <a:avLst/>
          </a:prstGeom>
          <a:effectLst>
            <a:outerShdw blurRad="48487" dist="50919" dir="270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3400" y="4216400"/>
            <a:ext cx="2209800" cy="3098800"/>
          </a:xfrm>
          <a:prstGeom prst="rect">
            <a:avLst/>
          </a:prstGeom>
          <a:effectLst>
            <a:outerShdw blurRad="48487" dist="50919" dir="270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900" y="4356100"/>
            <a:ext cx="6172200" cy="2946400"/>
          </a:xfrm>
          <a:prstGeom prst="rect">
            <a:avLst/>
          </a:prstGeom>
          <a:effectLst>
            <a:outerShdw blurRad="86563" dist="68035" dir="2700000">
              <a:srgbClr val="000000">
                <a:alpha val="5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790700" y="7785100"/>
            <a:ext cx="7086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Utterances separated 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by clinical keywords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40200" y="3289300"/>
            <a:ext cx="2387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000" b="0" i="0" u="none" strike="noStrike">
                <a:solidFill>
                  <a:srgbClr val="55855B">
                    <a:alpha val="85098"/>
                  </a:srgbClr>
                </a:solidFill>
                <a:latin typeface="Pretendard Bold"/>
              </a:rPr>
              <a:t>Before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10700" y="7785100"/>
            <a:ext cx="7086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Numbered emotion label 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tagged for each utterance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60200" y="3289300"/>
            <a:ext cx="2387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000" b="0" i="0" u="none" strike="noStrike">
                <a:solidFill>
                  <a:srgbClr val="55855B">
                    <a:alpha val="85098"/>
                  </a:srgbClr>
                </a:solidFill>
                <a:latin typeface="Pretendard Bold"/>
              </a:rPr>
              <a:t>After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02. Progress - AI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0" y="1676400"/>
            <a:ext cx="4889500" cy="1130300"/>
          </a:xfrm>
          <a:prstGeom prst="rect">
            <a:avLst/>
          </a:prstGeom>
          <a:effectLst>
            <a:outerShdw blurRad="12624" dist="17321" dir="2700000">
              <a:srgbClr val="000000">
                <a:alpha val="30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6819900" y="1905000"/>
            <a:ext cx="46609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 dirty="0">
                <a:solidFill>
                  <a:srgbClr val="212121"/>
                </a:solidFill>
                <a:latin typeface="Pretendard SemiBold"/>
              </a:rPr>
              <a:t>Data Preprocessing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3721100"/>
            <a:ext cx="15417800" cy="1676400"/>
          </a:xfrm>
          <a:prstGeom prst="rect">
            <a:avLst/>
          </a:prstGeom>
          <a:effectLst>
            <a:outerShdw blurRad="28166" dist="3880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700" y="3937000"/>
            <a:ext cx="2184400" cy="711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87500" y="6235700"/>
            <a:ext cx="15113000" cy="214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3000" b="0" i="0" u="none" strike="noStrike" spc="-100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A baseline</a:t>
            </a:r>
            <a:r>
              <a:rPr lang="en-US" sz="3000" b="0" i="0" u="none" strike="noStrike" spc="-100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 pipeline </a:t>
            </a:r>
            <a:r>
              <a:rPr lang="en-US" sz="3000" b="0" i="0" u="none" strike="noStrike" spc="-100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was constructed </a:t>
            </a:r>
          </a:p>
          <a:p>
            <a:pPr lvl="0" algn="ctr">
              <a:lnSpc>
                <a:spcPct val="87980"/>
              </a:lnSpc>
            </a:pPr>
            <a:r>
              <a:rPr lang="en-US" sz="3000" b="0" i="0" u="none" strike="noStrike" spc="-100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using pre-trained KoBERT models provided by SKT Brain. </a:t>
            </a:r>
          </a:p>
          <a:p>
            <a:pPr lvl="0" algn="ctr">
              <a:lnSpc>
                <a:spcPct val="87980"/>
              </a:lnSpc>
            </a:pPr>
            <a:r>
              <a:rPr lang="en-US" sz="3000" b="0" i="0" u="none" strike="noStrike" spc="-100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The above is the result of testing with the built simple </a:t>
            </a:r>
            <a:r>
              <a:rPr lang="en-US" sz="3000" b="0" i="0" u="none" strike="noStrike" spc="-100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emotion classifier</a:t>
            </a:r>
            <a:r>
              <a:rPr lang="en-US" sz="3000" b="0" i="0" u="none" strike="noStrike" spc="-100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87980"/>
              </a:lnSpc>
            </a:pPr>
            <a:r>
              <a:rPr lang="en-US" sz="3000" b="0" i="0" u="none" strike="noStrike" spc="-100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(https://github.com/SKTBrain/KoBERT)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02. Progress - AI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0" y="1701800"/>
            <a:ext cx="5435600" cy="1130300"/>
          </a:xfrm>
          <a:prstGeom prst="rect">
            <a:avLst/>
          </a:prstGeom>
          <a:effectLst>
            <a:outerShdw blurRad="12624" dist="17321" dir="2700000">
              <a:srgbClr val="000000">
                <a:alpha val="3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616700" y="1943100"/>
            <a:ext cx="5054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 dirty="0">
                <a:solidFill>
                  <a:srgbClr val="212121"/>
                </a:solidFill>
                <a:latin typeface="Pretendard SemiBold"/>
              </a:rPr>
              <a:t>Pipeline Constructing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02. Progress - Back-end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1701800"/>
            <a:ext cx="4406900" cy="1130300"/>
          </a:xfrm>
          <a:prstGeom prst="rect">
            <a:avLst/>
          </a:prstGeom>
          <a:effectLst>
            <a:outerShdw blurRad="12624" dist="17321" dir="2700000">
              <a:srgbClr val="000000">
                <a:alpha val="3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100" y="3873500"/>
            <a:ext cx="11595100" cy="433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800" y="2857500"/>
            <a:ext cx="5626100" cy="1435100"/>
          </a:xfrm>
          <a:prstGeom prst="rect">
            <a:avLst/>
          </a:prstGeom>
          <a:effectLst>
            <a:outerShdw blurRad="20533" dist="33136" dir="2700000">
              <a:srgbClr val="55855B">
                <a:alpha val="5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6375400" y="1955800"/>
            <a:ext cx="55372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>
                <a:solidFill>
                  <a:srgbClr val="212121"/>
                </a:solidFill>
                <a:latin typeface="Pretendard SemiBold"/>
              </a:rPr>
              <a:t>Architecture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45900" y="3086100"/>
            <a:ext cx="6108700" cy="107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Medium"/>
              </a:rPr>
              <a:t>Input diary data using </a:t>
            </a:r>
            <a:r>
              <a:rPr lang="en-US" sz="2200" b="0" i="0" u="none" strike="noStrike" dirty="0" err="1">
                <a:solidFill>
                  <a:srgbClr val="000000"/>
                </a:solidFill>
                <a:latin typeface="Pretendard Medium"/>
              </a:rPr>
              <a:t>KoBERT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Medium"/>
              </a:rPr>
              <a:t>, 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55855B"/>
                </a:solidFill>
                <a:latin typeface="Pretendard SemiBold"/>
              </a:rPr>
              <a:t>emotional data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Medium"/>
              </a:rPr>
              <a:t> extracted from the text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Medium"/>
              </a:rPr>
              <a:t>is output to the server.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1900" y="3251200"/>
            <a:ext cx="6121400" cy="1435100"/>
          </a:xfrm>
          <a:prstGeom prst="rect">
            <a:avLst/>
          </a:prstGeom>
          <a:effectLst>
            <a:outerShdw blurRad="20533" dist="33136" dir="2700000">
              <a:srgbClr val="55855B">
                <a:alpha val="5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2476500" y="3441700"/>
            <a:ext cx="61087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A server that performs major functions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- Sending diary data to a </a:t>
            </a:r>
            <a:r>
              <a:rPr lang="en-US" sz="2200" b="0" i="0" u="none" strike="noStrike">
                <a:solidFill>
                  <a:srgbClr val="55855B"/>
                </a:solidFill>
                <a:latin typeface="Pretendard SemiBold"/>
              </a:rPr>
              <a:t>kobert server 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- Storing and reading this data in a database.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9500" y="7734300"/>
            <a:ext cx="5626100" cy="1168400"/>
          </a:xfrm>
          <a:prstGeom prst="rect">
            <a:avLst/>
          </a:prstGeom>
          <a:effectLst>
            <a:outerShdw blurRad="13551" dist="26918" dir="2700000">
              <a:srgbClr val="55855B">
                <a:alpha val="50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5943600" y="7962900"/>
            <a:ext cx="6108700" cy="73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Storage that stores 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55855B"/>
                </a:solidFill>
                <a:latin typeface="Pretendard SemiBold"/>
              </a:rPr>
              <a:t>user information, diary data</a:t>
            </a: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, etc.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02. Progress - Back-end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1968500"/>
            <a:ext cx="3314700" cy="1130300"/>
          </a:xfrm>
          <a:prstGeom prst="rect">
            <a:avLst/>
          </a:prstGeom>
          <a:effectLst>
            <a:outerShdw blurRad="12624" dist="17321" dir="2700000">
              <a:srgbClr val="000000">
                <a:alpha val="3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517900"/>
            <a:ext cx="4279900" cy="6172200"/>
          </a:xfrm>
          <a:prstGeom prst="rect">
            <a:avLst/>
          </a:prstGeom>
          <a:effectLst>
            <a:outerShdw blurRad="182919" dist="98899" dir="2700000">
              <a:srgbClr val="000000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435100" y="2222500"/>
            <a:ext cx="55372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>
                <a:solidFill>
                  <a:srgbClr val="212121"/>
                </a:solidFill>
                <a:latin typeface="Pretendard SemiBold"/>
              </a:rPr>
              <a:t>API List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0" y="1968500"/>
            <a:ext cx="3314700" cy="1130300"/>
          </a:xfrm>
          <a:prstGeom prst="rect">
            <a:avLst/>
          </a:prstGeom>
          <a:effectLst>
            <a:outerShdw blurRad="12624" dist="17321" dir="2700000">
              <a:srgbClr val="000000">
                <a:alpha val="3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4127500"/>
            <a:ext cx="8813800" cy="4419600"/>
          </a:xfrm>
          <a:prstGeom prst="rect">
            <a:avLst/>
          </a:prstGeom>
          <a:effectLst>
            <a:outerShdw blurRad="194698" dist="102034" dir="2700000">
              <a:srgbClr val="000000">
                <a:alpha val="5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9639300" y="2222500"/>
            <a:ext cx="55372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>
                <a:solidFill>
                  <a:srgbClr val="212121"/>
                </a:solidFill>
                <a:latin typeface="Pretendard SemiBold"/>
              </a:rPr>
              <a:t>ERD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03. Challenging Problem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0" y="2133600"/>
            <a:ext cx="6184900" cy="1130300"/>
          </a:xfrm>
          <a:prstGeom prst="rect">
            <a:avLst/>
          </a:prstGeom>
          <a:effectLst>
            <a:outerShdw blurRad="12624" dist="17321" dir="2700000">
              <a:srgbClr val="000000">
                <a:alpha val="30000"/>
              </a:srgb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8317253-2321-95D2-A09C-BBE08E6B5C49}"/>
              </a:ext>
            </a:extLst>
          </p:cNvPr>
          <p:cNvGrpSpPr/>
          <p:nvPr/>
        </p:nvGrpSpPr>
        <p:grpSpPr>
          <a:xfrm>
            <a:off x="1257300" y="3886200"/>
            <a:ext cx="15760700" cy="5295900"/>
            <a:chOff x="1130300" y="4267200"/>
            <a:chExt cx="15760700" cy="52959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300" y="4267200"/>
              <a:ext cx="7581900" cy="4152900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2070100" y="8661400"/>
              <a:ext cx="5638800" cy="901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500" b="0" i="0" u="none" strike="noStrike">
                  <a:solidFill>
                    <a:srgbClr val="55855B"/>
                  </a:solidFill>
                  <a:latin typeface="Pretendard SemiBold"/>
                </a:rPr>
                <a:t>Imbalance</a:t>
              </a:r>
              <a:r>
                <a:rPr lang="en-US" sz="2500" b="0" i="0" u="none" strike="noStrike">
                  <a:solidFill>
                    <a:srgbClr val="55855B"/>
                  </a:solidFill>
                  <a:latin typeface="Pretendard Medium"/>
                </a:rPr>
                <a:t> </a:t>
              </a:r>
              <a:r>
                <a:rPr lang="en-US" sz="2500" b="0" i="0" u="none" strike="noStrike">
                  <a:solidFill>
                    <a:srgbClr val="212121"/>
                  </a:solidFill>
                  <a:latin typeface="Pretendard Medium"/>
                </a:rPr>
                <a:t>in the number 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sz="2500" b="0" i="0" u="none" strike="noStrike">
                  <a:solidFill>
                    <a:srgbClr val="212121"/>
                  </a:solidFill>
                  <a:latin typeface="Pretendard Medium"/>
                </a:rPr>
                <a:t>of utterances by emotion label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69600" y="6019800"/>
              <a:ext cx="6121400" cy="1130300"/>
            </a:xfrm>
            <a:prstGeom prst="rect">
              <a:avLst/>
            </a:prstGeom>
            <a:effectLst>
              <a:outerShdw blurRad="12624" dist="17321" dir="2700000">
                <a:srgbClr val="000000">
                  <a:alpha val="30000"/>
                </a:srgbClr>
              </a:outerShdw>
            </a:effectLst>
          </p:spPr>
        </p:pic>
        <p:sp>
          <p:nvSpPr>
            <p:cNvPr id="9" name="TextBox 9"/>
            <p:cNvSpPr txBox="1"/>
            <p:nvPr/>
          </p:nvSpPr>
          <p:spPr>
            <a:xfrm>
              <a:off x="11137900" y="6273800"/>
              <a:ext cx="5537200" cy="673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800" b="0" i="0" u="none" strike="noStrike">
                  <a:solidFill>
                    <a:srgbClr val="FFFFFF"/>
                  </a:solidFill>
                  <a:latin typeface="Pretendard SemiBold"/>
                </a:rPr>
                <a:t>Data Augmentation</a:t>
              </a:r>
            </a:p>
          </p:txBody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4000" y="6273800"/>
              <a:ext cx="1104900" cy="609600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6375400" y="2387600"/>
            <a:ext cx="55372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>
                <a:solidFill>
                  <a:srgbClr val="212121"/>
                </a:solidFill>
                <a:latin typeface="Pretendard SemiBold"/>
              </a:rPr>
              <a:t>Optimize Performance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0" y="2578100"/>
            <a:ext cx="5524500" cy="3987800"/>
          </a:xfrm>
          <a:prstGeom prst="rect">
            <a:avLst/>
          </a:prstGeom>
          <a:effectLst>
            <a:outerShdw blurRad="158129" dist="61303" dir="2700000">
              <a:srgbClr val="000000">
                <a:alpha val="5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 dirty="0">
                <a:solidFill>
                  <a:srgbClr val="55855B"/>
                </a:solidFill>
                <a:latin typeface="Pretendard Bold"/>
              </a:rPr>
              <a:t>03. Challenging Problem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4584700"/>
            <a:ext cx="6121400" cy="1130300"/>
          </a:xfrm>
          <a:prstGeom prst="rect">
            <a:avLst/>
          </a:prstGeom>
          <a:effectLst>
            <a:outerShdw blurRad="12624" dist="17321" dir="2700000">
              <a:srgbClr val="000000">
                <a:alpha val="3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638300" y="4813300"/>
            <a:ext cx="55372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00" b="0" i="0" u="none" strike="noStrike" dirty="0">
                <a:solidFill>
                  <a:srgbClr val="FFFFFF"/>
                </a:solidFill>
                <a:latin typeface="Pretendard SemiBold"/>
              </a:rPr>
              <a:t>Hyperparameter Tuning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05900" y="6819900"/>
            <a:ext cx="77597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212121"/>
                </a:solidFill>
                <a:latin typeface="Pretendard Medium"/>
              </a:rPr>
              <a:t>Plan to use various deep learning techniques </a:t>
            </a:r>
          </a:p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212121"/>
                </a:solidFill>
                <a:latin typeface="Pretendard Medium"/>
              </a:rPr>
              <a:t>to find </a:t>
            </a:r>
            <a:r>
              <a:rPr lang="en-US" sz="2500" b="0" i="0" u="none" strike="noStrike">
                <a:solidFill>
                  <a:srgbClr val="55855B"/>
                </a:solidFill>
                <a:latin typeface="Pretendard SemiBold"/>
              </a:rPr>
              <a:t>the best combination of parameters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1765300"/>
            <a:ext cx="7607300" cy="7416800"/>
          </a:xfrm>
          <a:prstGeom prst="rect">
            <a:avLst/>
          </a:prstGeom>
          <a:effectLst>
            <a:outerShdw blurRad="547633" dist="171124" dir="2700000">
              <a:srgbClr val="000000">
                <a:alpha val="5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7A75E5-D7D9-4390-ACC8-0A71909C9D5C}"/>
              </a:ext>
            </a:extLst>
          </p:cNvPr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 dirty="0">
                <a:solidFill>
                  <a:srgbClr val="55855B"/>
                </a:solidFill>
                <a:latin typeface="Pretendard Bold"/>
              </a:rPr>
              <a:t>04</a:t>
            </a: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. </a:t>
            </a:r>
            <a:r>
              <a:rPr lang="en-US" sz="3500" b="1" i="0" u="none" strike="noStrike" spc="100" dirty="0">
                <a:solidFill>
                  <a:srgbClr val="55855B"/>
                </a:solidFill>
                <a:latin typeface="Pretendard Bold"/>
              </a:rPr>
              <a:t>Plan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2000" y="711200"/>
            <a:ext cx="10858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04. Plan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200" y="2870200"/>
            <a:ext cx="5168900" cy="2273300"/>
          </a:xfrm>
          <a:prstGeom prst="rect">
            <a:avLst/>
          </a:prstGeom>
          <a:effectLst>
            <a:outerShdw blurRad="256187" dist="78028" dir="270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433300" y="4419600"/>
            <a:ext cx="723900" cy="38100"/>
          </a:xfrm>
          <a:prstGeom prst="rect">
            <a:avLst/>
          </a:prstGeom>
          <a:effectLst>
            <a:outerShdw blurRad="17" dist="636" dir="18900000">
              <a:srgbClr val="000000">
                <a:alpha val="5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2750800" y="3175000"/>
            <a:ext cx="4381500" cy="444500"/>
          </a:xfrm>
          <a:prstGeom prst="rect">
            <a:avLst/>
          </a:prstGeom>
          <a:effectLst>
            <a:outerShdw blurRad="29416" dist="3152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212121"/>
                </a:solidFill>
                <a:latin typeface="Pretendard SemiBold"/>
              </a:rPr>
              <a:t>AI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79400" y="4064000"/>
            <a:ext cx="4165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Structural modification and Performance improvement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200" y="5715000"/>
            <a:ext cx="5168900" cy="2273300"/>
          </a:xfrm>
          <a:prstGeom prst="rect">
            <a:avLst/>
          </a:prstGeom>
          <a:effectLst>
            <a:outerShdw blurRad="256187" dist="78028" dir="2700000">
              <a:srgbClr val="000000">
                <a:alpha val="5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496800" y="7251700"/>
            <a:ext cx="7239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042900" y="7061200"/>
            <a:ext cx="4165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Developing API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76200" y="6045200"/>
            <a:ext cx="4381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212121"/>
                </a:solidFill>
                <a:latin typeface="Pretendard SemiBold"/>
              </a:rPr>
              <a:t>Back-end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2844800"/>
            <a:ext cx="5067300" cy="5168900"/>
          </a:xfrm>
          <a:prstGeom prst="rect">
            <a:avLst/>
          </a:prstGeom>
          <a:effectLst>
            <a:outerShdw blurRad="256187" dist="78028" dir="2700000">
              <a:srgbClr val="000000">
                <a:alpha val="50000"/>
              </a:srgbClr>
            </a:outerShdw>
          </a:effectLst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38200" y="4445000"/>
            <a:ext cx="7112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38200" y="5753100"/>
            <a:ext cx="7112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38200" y="7048500"/>
            <a:ext cx="711200" cy="381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43000" y="3213100"/>
            <a:ext cx="4305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12121"/>
                </a:solidFill>
                <a:latin typeface="Pretendard SemiBold"/>
              </a:rPr>
              <a:t>UX/UI Design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71600" y="4089400"/>
            <a:ext cx="4089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SemiBold"/>
              </a:rPr>
              <a:t>Specify</a:t>
            </a: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SemiBold"/>
              </a:rPr>
              <a:t>Detailed Features and Policy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71600" y="5867400"/>
            <a:ext cx="407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Logo CI, Color Chip, Typography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71600" y="5397500"/>
            <a:ext cx="4089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SemiBold"/>
              </a:rPr>
              <a:t>Create a Branding Design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71600" y="6705600"/>
            <a:ext cx="4089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SemiBold"/>
              </a:rPr>
              <a:t>Planning Additional Features and Building Wireframes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900" y="2844800"/>
            <a:ext cx="5067300" cy="5168900"/>
          </a:xfrm>
          <a:prstGeom prst="rect">
            <a:avLst/>
          </a:prstGeom>
          <a:effectLst>
            <a:outerShdw blurRad="256187" dist="78028" dir="2700000">
              <a:srgbClr val="000000">
                <a:alpha val="50000"/>
              </a:srgbClr>
            </a:outerShdw>
          </a:effectLst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680200" y="4445000"/>
            <a:ext cx="711200" cy="38100"/>
          </a:xfrm>
          <a:prstGeom prst="rect">
            <a:avLst/>
          </a:prstGeom>
          <a:effectLst>
            <a:outerShdw blurRad="16" dist="625" dir="18900000">
              <a:srgbClr val="000000">
                <a:alpha val="50000"/>
              </a:srgbClr>
            </a:outerShdw>
          </a:effectLst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680200" y="5753100"/>
            <a:ext cx="711200" cy="38100"/>
          </a:xfrm>
          <a:prstGeom prst="rect">
            <a:avLst/>
          </a:prstGeom>
          <a:effectLst>
            <a:outerShdw blurRad="16" dist="625" dir="18900000">
              <a:srgbClr val="000000">
                <a:alpha val="50000"/>
              </a:srgbClr>
            </a:outerShdw>
          </a:effectLst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680200" y="7048500"/>
            <a:ext cx="711200" cy="38100"/>
          </a:xfrm>
          <a:prstGeom prst="rect">
            <a:avLst/>
          </a:prstGeom>
          <a:effectLst>
            <a:outerShdw blurRad="16" dist="625" dir="18900000">
              <a:srgbClr val="000000">
                <a:alpha val="50000"/>
              </a:srgbClr>
            </a:outerShdw>
          </a:effectLst>
        </p:spPr>
      </p:pic>
      <p:sp>
        <p:nvSpPr>
          <p:cNvPr id="31" name="TextBox 31"/>
          <p:cNvSpPr txBox="1"/>
          <p:nvPr/>
        </p:nvSpPr>
        <p:spPr>
          <a:xfrm>
            <a:off x="6985000" y="3213100"/>
            <a:ext cx="4305300" cy="431800"/>
          </a:xfrm>
          <a:prstGeom prst="rect">
            <a:avLst/>
          </a:prstGeom>
          <a:effectLst>
            <a:outerShdw dist="309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12121"/>
                </a:solidFill>
                <a:latin typeface="Pretendard SemiBold"/>
              </a:rPr>
              <a:t>Front-end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13600" y="4089400"/>
            <a:ext cx="4089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SemiBold"/>
              </a:rPr>
              <a:t>Fetch to the Back-end</a:t>
            </a: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SemiBold"/>
              </a:rPr>
              <a:t>of the entered parameters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13600" y="5410200"/>
            <a:ext cx="4089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SemiBold"/>
              </a:rPr>
              <a:t> Implementation</a:t>
            </a: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SemiBold"/>
              </a:rPr>
              <a:t>of an Unimplemented Pages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13600" y="6705600"/>
            <a:ext cx="4089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SemiBold"/>
              </a:rPr>
              <a:t> Implementation</a:t>
            </a: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SemiBold"/>
              </a:rPr>
              <a:t>of Detailed Features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24256400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3400" y="-2781300"/>
            <a:ext cx="18846800" cy="952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-2781300"/>
            <a:ext cx="18542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" y="-2781300"/>
            <a:ext cx="1854200" cy="1854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400" y="4889500"/>
            <a:ext cx="1854200" cy="1854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20000" y="5105400"/>
            <a:ext cx="3276600" cy="1600200"/>
          </a:xfrm>
          <a:prstGeom prst="rect">
            <a:avLst/>
          </a:prstGeom>
          <a:effectLst>
            <a:outerShdw blurRad="296333" dist="57150" dir="2700000">
              <a:srgbClr val="FFFFFF">
                <a:alpha val="2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9000" b="0" i="0" u="none" strike="noStrike">
                <a:solidFill>
                  <a:srgbClr val="FFFFFF"/>
                </a:solidFill>
                <a:latin typeface="Pretendard ExtraBold"/>
              </a:rPr>
              <a:t>Q &amp; 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37100" y="7099300"/>
            <a:ext cx="89027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55855B"/>
                </a:solidFill>
                <a:latin typeface="Pretendard Medium"/>
              </a:rPr>
              <a:t>NLP-based Psychological Diagnostic Diary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2000" y="711200"/>
            <a:ext cx="8470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01. Technical Background - BERT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89BC0DF-4F85-2CFF-C7B7-D04C7FDF30D6}"/>
              </a:ext>
            </a:extLst>
          </p:cNvPr>
          <p:cNvGrpSpPr/>
          <p:nvPr/>
        </p:nvGrpSpPr>
        <p:grpSpPr>
          <a:xfrm>
            <a:off x="3949700" y="1377950"/>
            <a:ext cx="10388600" cy="8001000"/>
            <a:chOff x="4038600" y="1567802"/>
            <a:chExt cx="10388600" cy="8001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00" y="1567802"/>
              <a:ext cx="10388600" cy="46863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3500" y="6838302"/>
              <a:ext cx="8191500" cy="1270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53500" y="8298802"/>
              <a:ext cx="571500" cy="558800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5549900" y="7136752"/>
              <a:ext cx="7543800" cy="673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3800" b="0" i="0" u="none" strike="noStrike" dirty="0">
                  <a:solidFill>
                    <a:srgbClr val="000000"/>
                  </a:solidFill>
                  <a:latin typeface="Pretendard Medium"/>
                </a:rPr>
                <a:t>A stack of</a:t>
              </a:r>
              <a:r>
                <a:rPr lang="en-US" sz="3800" b="0" i="0" u="none" strike="noStrike" dirty="0">
                  <a:solidFill>
                    <a:srgbClr val="000000"/>
                  </a:solidFill>
                  <a:latin typeface="Pretendard SemiBold"/>
                </a:rPr>
                <a:t> </a:t>
              </a:r>
              <a:r>
                <a:rPr lang="en-US" sz="3800" b="0" i="0" u="none" strike="noStrike" dirty="0">
                  <a:solidFill>
                    <a:srgbClr val="55855B"/>
                  </a:solidFill>
                  <a:latin typeface="Pretendard SemiBold"/>
                </a:rPr>
                <a:t>Transformer Encoders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781800" y="9035402"/>
              <a:ext cx="54610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>
                  <a:solidFill>
                    <a:srgbClr val="212121"/>
                  </a:solidFill>
                  <a:latin typeface="Pretendard Medium"/>
                </a:rPr>
                <a:t>Working with</a:t>
              </a:r>
              <a:r>
                <a:rPr lang="en-US" sz="30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en-US" sz="3000" b="0" i="0" u="none" strike="noStrike">
                  <a:solidFill>
                    <a:srgbClr val="FFFFFF"/>
                  </a:solidFill>
                  <a:highlight>
                    <a:srgbClr val="55855B"/>
                  </a:highlight>
                  <a:latin typeface="Pretendard Medium"/>
                </a:rPr>
                <a:t>fine-tuned BERT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03701" y="3873500"/>
            <a:ext cx="977900" cy="685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1" y="2374900"/>
            <a:ext cx="6184900" cy="965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03701" y="6223000"/>
            <a:ext cx="977900" cy="685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816101" y="2616200"/>
            <a:ext cx="5702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900" b="0" i="0" u="none" strike="noStrike">
                <a:solidFill>
                  <a:srgbClr val="55855B"/>
                </a:solidFill>
                <a:latin typeface="Pretendard SemiBold"/>
              </a:rPr>
              <a:t>Fine-Tuning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9401" y="5029200"/>
            <a:ext cx="84836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12121"/>
                </a:solidFill>
                <a:latin typeface="Pretendard Medium"/>
              </a:rPr>
              <a:t>Improve performance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12121"/>
                </a:solidFill>
                <a:latin typeface="Pretendard Medium"/>
              </a:rPr>
              <a:t>in diverse downstream tasks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1" y="7239000"/>
            <a:ext cx="6184900" cy="9652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8747C86-5071-88C2-23CD-1419A81B3BA4}"/>
              </a:ext>
            </a:extLst>
          </p:cNvPr>
          <p:cNvGrpSpPr/>
          <p:nvPr/>
        </p:nvGrpSpPr>
        <p:grpSpPr>
          <a:xfrm>
            <a:off x="9899651" y="2563845"/>
            <a:ext cx="6705600" cy="5524500"/>
            <a:chOff x="9996195" y="2399263"/>
            <a:chExt cx="6705600" cy="55245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8295" y="2424663"/>
              <a:ext cx="6413500" cy="49022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96195" y="2399263"/>
              <a:ext cx="1803400" cy="18034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96195" y="6120363"/>
              <a:ext cx="1803400" cy="1803400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816101" y="7480300"/>
            <a:ext cx="5702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900" b="0" i="0" u="none" strike="noStrike">
                <a:solidFill>
                  <a:srgbClr val="55855B"/>
                </a:solidFill>
                <a:latin typeface="Pretendard SemiBold"/>
              </a:rPr>
              <a:t>Single Text Classification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2000" y="711200"/>
            <a:ext cx="8470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01. Technical Background - BERT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2000" y="711200"/>
            <a:ext cx="8470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01. Technical Background - BERT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A9705F2-98A0-C708-B44C-85709000844B}"/>
              </a:ext>
            </a:extLst>
          </p:cNvPr>
          <p:cNvGrpSpPr/>
          <p:nvPr/>
        </p:nvGrpSpPr>
        <p:grpSpPr>
          <a:xfrm>
            <a:off x="5448300" y="2324100"/>
            <a:ext cx="7569200" cy="6096000"/>
            <a:chOff x="5105400" y="2273300"/>
            <a:chExt cx="7569200" cy="609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5800" y="3975100"/>
              <a:ext cx="3708400" cy="4394200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5105400" y="2273300"/>
              <a:ext cx="7569200" cy="889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5000" b="0" i="0" u="none" strike="noStrike" dirty="0">
                  <a:solidFill>
                    <a:srgbClr val="FFFFFF"/>
                  </a:solidFill>
                  <a:highlight>
                    <a:srgbClr val="55855B"/>
                  </a:highlight>
                  <a:latin typeface="Pretendard SemiBold"/>
                </a:rPr>
                <a:t>&lt;limitation&gt;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2000" y="711200"/>
            <a:ext cx="8470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01. Technical Background - KoBERT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3B9E7B2-F201-F440-61E5-4F9B434E0131}"/>
              </a:ext>
            </a:extLst>
          </p:cNvPr>
          <p:cNvGrpSpPr/>
          <p:nvPr/>
        </p:nvGrpSpPr>
        <p:grpSpPr>
          <a:xfrm>
            <a:off x="4089400" y="1943100"/>
            <a:ext cx="10109200" cy="6553200"/>
            <a:chOff x="4089400" y="2362200"/>
            <a:chExt cx="10109200" cy="65532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2362200"/>
              <a:ext cx="9131300" cy="45720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9400" y="7645400"/>
              <a:ext cx="10109200" cy="1270000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4203700" y="7962900"/>
              <a:ext cx="9880600" cy="673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800" b="0" i="0" u="none" strike="noStrike">
                  <a:solidFill>
                    <a:srgbClr val="000000"/>
                  </a:solidFill>
                  <a:latin typeface="Pretendard Medium"/>
                </a:rPr>
                <a:t>A version of</a:t>
              </a:r>
              <a:r>
                <a:rPr lang="en-US" sz="3800" b="0" i="0" u="none" strike="noStrike">
                  <a:solidFill>
                    <a:srgbClr val="000000"/>
                  </a:solidFill>
                  <a:latin typeface="Pretendard SemiBold"/>
                </a:rPr>
                <a:t> </a:t>
              </a:r>
              <a:r>
                <a:rPr lang="en-US" sz="3800" b="0" i="0" u="none" strike="noStrike">
                  <a:solidFill>
                    <a:srgbClr val="55855B"/>
                  </a:solidFill>
                  <a:latin typeface="Pretendard SemiBold"/>
                </a:rPr>
                <a:t>BERT fine-tuned for Korean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5080000"/>
            <a:ext cx="17437100" cy="3276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38100" y="5359400"/>
            <a:ext cx="18389600" cy="266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1. Wordpiece Embedding: The input sentences are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 tokenized 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and divided into 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subwords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16199"/>
              </a:lnSpc>
            </a:pP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[CLS]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오늘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하루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는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정말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힘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들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었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지만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그래도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기분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이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나쁘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지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않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았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다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 [SEP]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→ This allows the model to partially handle not only frequently appearing words 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but also </a:t>
            </a:r>
            <a:r>
              <a:rPr lang="en-US" sz="3000" b="0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first-time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complex words.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40200" y="2235200"/>
            <a:ext cx="9804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input: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오늘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하루는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정말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힘들었지만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그래도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기분이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나쁘지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않았다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71800" y="2768600"/>
            <a:ext cx="12280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[CLS]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오늘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하루는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정말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힘들었지만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그래도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기분이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나쁘지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않았다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 [SEP]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597900" y="3848100"/>
            <a:ext cx="1104900" cy="609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62000" y="711200"/>
            <a:ext cx="8470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01. Technical Background - KoBERT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597900" y="2692400"/>
            <a:ext cx="1104900" cy="60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63500" y="1676400"/>
            <a:ext cx="18389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[CLS]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오늘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하루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는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정말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힘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들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었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지만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그래도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기분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이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나쁘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지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않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았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##</a:t>
            </a:r>
            <a:r>
              <a:rPr lang="ko-KR" sz="3000" b="0" i="0" u="none" strike="noStrike">
                <a:solidFill>
                  <a:srgbClr val="000000">
                    <a:alpha val="85098"/>
                  </a:srgbClr>
                </a:solidFill>
                <a:ea typeface="Pretendard Regular"/>
              </a:rPr>
              <a:t>다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 [SEP]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797300"/>
            <a:ext cx="16751300" cy="2781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-38100" y="4102100"/>
            <a:ext cx="183896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2. Position Embedding: Information about how the tokens are</a:t>
            </a:r>
            <a:r>
              <a:rPr lang="en-US" sz="3000" b="1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arranged</a:t>
            </a:r>
            <a:r>
              <a:rPr lang="en-US" sz="3000" b="1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within the sentence is added.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→ It plays an important role in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 grasping the context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6946900"/>
            <a:ext cx="16751300" cy="207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-63500" y="7162800"/>
            <a:ext cx="18389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3. Segment Embedding: 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Different sentences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are distinguished.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→ It recognizes the differences between sentences by distinguishing several sentences.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2000" y="711200"/>
            <a:ext cx="8470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01. Technical Background - KoBERT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82700" y="9550400"/>
            <a:ext cx="3733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55855B"/>
                </a:solidFill>
                <a:latin typeface="Pretendard Medium"/>
              </a:rPr>
              <a:t>Capstone Design Project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3975100"/>
            <a:ext cx="2921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041900"/>
            <a:ext cx="15849600" cy="3225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2700" y="2641600"/>
            <a:ext cx="495300" cy="157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3400" y="2641600"/>
            <a:ext cx="495300" cy="157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1400" y="2641600"/>
            <a:ext cx="495300" cy="157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1300" y="2641600"/>
            <a:ext cx="495300" cy="157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3100" y="2641600"/>
            <a:ext cx="495300" cy="157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1100" y="2641600"/>
            <a:ext cx="495300" cy="157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9100" y="2641600"/>
            <a:ext cx="495300" cy="157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9800" y="2641600"/>
            <a:ext cx="495300" cy="1574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0" y="2641600"/>
            <a:ext cx="495300" cy="157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0400" y="2641600"/>
            <a:ext cx="495300" cy="157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2641600"/>
            <a:ext cx="495300" cy="1574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900" y="2641600"/>
            <a:ext cx="495300" cy="1574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20800" y="3124200"/>
            <a:ext cx="6172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4. KoBERT - 12 Transformer layers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-38100" y="5321300"/>
            <a:ext cx="18364200" cy="266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Each layer learns how a particular word relates to another word in a sentence 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through a 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self-attention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→ The [CLS] token is transformed into a vector 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that reflects the</a:t>
            </a:r>
            <a:r>
              <a:rPr lang="en-US" sz="3000" b="1" i="0" u="none" strike="noStrike">
                <a:solidFill>
                  <a:srgbClr val="55855B">
                    <a:alpha val="85098"/>
                  </a:srgbClr>
                </a:solidFill>
                <a:latin typeface="Pretendard Regular"/>
              </a:rPr>
              <a:t> full context</a:t>
            </a:r>
            <a:r>
              <a:rPr lang="en-US" sz="3000" b="0" i="0" u="none" strike="noStrike">
                <a:solidFill>
                  <a:srgbClr val="000000">
                    <a:alpha val="85098"/>
                  </a:srgbClr>
                </a:solidFill>
                <a:latin typeface="Pretendard Regular"/>
              </a:rPr>
              <a:t> of multiple input sentences.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2000" y="711200"/>
            <a:ext cx="8470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100">
                <a:solidFill>
                  <a:srgbClr val="55855B"/>
                </a:solidFill>
                <a:latin typeface="Pretendard Bold"/>
              </a:rPr>
              <a:t>01. Technical Background - KoBERT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982</Words>
  <Application>Microsoft Macintosh PowerPoint</Application>
  <PresentationFormat>사용자 지정</PresentationFormat>
  <Paragraphs>198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Pretendard Regular</vt:lpstr>
      <vt:lpstr>Calibri</vt:lpstr>
      <vt:lpstr>Pretendard Medium</vt:lpstr>
      <vt:lpstr>Pretendard SemiBold</vt:lpstr>
      <vt:lpstr>Happiness Sans Bold</vt:lpstr>
      <vt:lpstr>Pretendard Bold</vt:lpstr>
      <vt:lpstr>Pretendard Light</vt:lpstr>
      <vt:lpstr>Pretendard ExtraBold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김나영</cp:lastModifiedBy>
  <cp:revision>5</cp:revision>
  <dcterms:created xsi:type="dcterms:W3CDTF">2006-08-16T00:00:00Z</dcterms:created>
  <dcterms:modified xsi:type="dcterms:W3CDTF">2024-10-18T02:42:32Z</dcterms:modified>
</cp:coreProperties>
</file>